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81" r:id="rId3"/>
    <p:sldId id="282" r:id="rId4"/>
    <p:sldId id="260" r:id="rId5"/>
    <p:sldId id="283" r:id="rId6"/>
    <p:sldId id="274" r:id="rId7"/>
    <p:sldId id="272" r:id="rId8"/>
    <p:sldId id="285" r:id="rId9"/>
    <p:sldId id="287" r:id="rId10"/>
    <p:sldId id="288" r:id="rId11"/>
    <p:sldId id="275" r:id="rId12"/>
    <p:sldId id="271" r:id="rId13"/>
    <p:sldId id="257" r:id="rId14"/>
    <p:sldId id="258" r:id="rId15"/>
    <p:sldId id="259" r:id="rId16"/>
    <p:sldId id="277" r:id="rId17"/>
    <p:sldId id="262" r:id="rId18"/>
    <p:sldId id="267" r:id="rId19"/>
    <p:sldId id="266" r:id="rId20"/>
    <p:sldId id="264" r:id="rId21"/>
    <p:sldId id="265" r:id="rId22"/>
    <p:sldId id="268" r:id="rId23"/>
    <p:sldId id="276" r:id="rId24"/>
    <p:sldId id="278" r:id="rId25"/>
    <p:sldId id="279" r:id="rId26"/>
    <p:sldId id="280" r:id="rId27"/>
    <p:sldId id="270" r:id="rId28"/>
    <p:sldId id="269" r:id="rId29"/>
  </p:sldIdLst>
  <p:sldSz cx="12192000" cy="6858000"/>
  <p:notesSz cx="6858000" cy="9144000"/>
  <p:defaultTextStyle>
    <a:defPPr>
      <a:defRPr lang="en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95F"/>
    <a:srgbClr val="88B2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06"/>
    <p:restoredTop sz="86433"/>
  </p:normalViewPr>
  <p:slideViewPr>
    <p:cSldViewPr snapToGrid="0">
      <p:cViewPr>
        <p:scale>
          <a:sx n="86" d="100"/>
          <a:sy n="86" d="100"/>
        </p:scale>
        <p:origin x="624" y="6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1DEEA65-0429-004B-A740-7DDE8595EDB4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2281EE-32C8-B74B-A274-7DFB684B98F6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268606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434347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16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008796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19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573659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22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699540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23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9500874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24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8863083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25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46430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26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58140597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28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64865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605028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4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75068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6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4912034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7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46012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11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327649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12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376749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13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2411363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2281EE-32C8-B74B-A274-7DFB684B98F6}" type="slidenum">
              <a:rPr lang="en-DE" smtClean="0"/>
              <a:t>15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007499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0B7E3-FC9A-9509-75E2-8FE2F6076F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60BF37-5DA5-B14F-A57B-87828945A85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D76146-7521-B0A7-4C40-1E310EB4C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28FB91-2CBF-B92B-4072-9C77693A27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07493-EB86-ECBB-5CD1-21ECDCE55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5024394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CF712-569E-CB3E-92E3-F155053396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EAEF53-2BCA-C733-0654-8E0659912F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CE37B1-F686-468D-D970-6BD589220B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105D05-76AF-A44A-0F87-9F3222987B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B3E011-7DC6-CC6C-58BF-0CBDB286E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192029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B755FE-7EE4-4818-4595-AB73F24F8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4A2ED61-4F12-56E7-9138-F04A424835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0F5641-87E8-6508-E934-0B0351F3B6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76E300-448D-4221-EF98-A1DF3E9546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FBB5E6-DEB3-F88C-2507-7C230FBE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4130220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8669B-2E68-A7BA-AD87-6D8B6248C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455C1E-0648-3D61-EF92-CFED5137A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BA7B32-D218-CEB4-FF00-E5285A14CA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023AFF-40B6-686A-115B-E9327D6F7F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3EF994-E443-206B-A1BB-519F4BDCC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4267231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36BECA-9C2E-1DC5-E536-98577986F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4CD9AA-784A-1636-5BAF-65852DF9EC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211FE0-853D-2A40-A51D-8E33EE59E1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BCB3B8-A99D-4B19-3C03-B9A8F9F92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976D39-59B2-07A3-1260-B328BA537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67339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18023A-6E52-EFC1-56EC-4A861BDB2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2F26DC-710C-ACE5-06C5-887DEC870C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618489-9019-C4A4-C18F-21292A282C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1BE6D7-B69A-5FA9-67EC-EE2CB323B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757D32-5C23-62E1-F428-632A78BF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37DC86-4591-599E-6637-1EC1D55F2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754006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AEB602-6908-CC0A-3383-D2DCA1444A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5B05F-6635-1A8D-0EEC-EF1F97D6A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01E9FE0-AB52-BDE1-A58C-D9F4B6A167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2C5447-A625-1DE6-28CE-C8557BD8B81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4609646-AE44-C6B8-3E4B-2382F0BAA4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D768BEC-1A5C-CD52-6BFB-5EE72BC99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A7A5B-1540-4FF8-C310-865B8C05C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BCC1B5-F619-B119-583E-CAD46B02A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380216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47946F-B284-36FD-5437-C45AD94F5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006526-9F4F-194A-9571-1827F5D9FB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459C5C-E57C-4932-CAA6-4CE3B52CD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99156-4EE0-746C-F1E8-651156D46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377188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9402B3B-F22D-8BCB-2DF7-B6218306E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171CA6-7064-EDA0-3154-56C0511F4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4EE5DA-50D7-B4A7-3741-D615D01B7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1506437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D0BFF7-EFB0-AE3E-80F1-46C69D167F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30E834-A980-8FDD-3CAC-5B7D64C831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F17B3BF-E011-AC2F-3E45-062645166AF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C49D65-9920-6BAB-CE2D-A854ABC149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6BA02D-EB4D-638F-75BF-0FD55D774F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4E362F-155A-605C-E7F5-E74328F8B9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7329517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CF09-1CDA-73ED-4744-2DA3B632C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246DFEF-6263-76AB-5D19-551B9AFAFE1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FEC151-CB43-8D55-10FB-0C3FA6651C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26F9A7-6B17-9AA3-012F-82462A6D0F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959451-FC8F-A1F1-3B3D-A24DBB88A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DC4635-69DD-47D1-34AD-94B1E5118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7538043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65D4266-13A5-BA97-7126-5A91C74F4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C8519-2568-CF84-F841-666CCEEE7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03D7C4-F500-E94E-AEEC-D26C48AAE6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6F0AFB-4FE1-744F-8255-FDF826BDD4AF}" type="datetimeFigureOut">
              <a:rPr lang="en-DE" smtClean="0"/>
              <a:t>30.05.23</a:t>
            </a:fld>
            <a:endParaRPr lang="en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DC67EE-AB8E-FB97-FAA8-13FB2652C02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EA9422-0A35-502A-A9E7-A117316C19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EF7067-5014-E948-99CC-0546F8D25A7E}" type="slidenum">
              <a:rPr lang="en-DE" smtClean="0"/>
              <a:t>‹#›</a:t>
            </a:fld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992599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.jp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13" Type="http://schemas.openxmlformats.org/officeDocument/2006/relationships/image" Target="../media/image25.png"/><Relationship Id="rId3" Type="http://schemas.openxmlformats.org/officeDocument/2006/relationships/image" Target="../media/image1.jpg"/><Relationship Id="rId7" Type="http://schemas.openxmlformats.org/officeDocument/2006/relationships/image" Target="../media/image19.jpg"/><Relationship Id="rId12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png"/><Relationship Id="rId4" Type="http://schemas.openxmlformats.org/officeDocument/2006/relationships/image" Target="../media/image16.png"/><Relationship Id="rId9" Type="http://schemas.openxmlformats.org/officeDocument/2006/relationships/image" Target="../media/image21.jpg"/><Relationship Id="rId1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25.png"/><Relationship Id="rId12" Type="http://schemas.openxmlformats.org/officeDocument/2006/relationships/image" Target="../media/image3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30.png"/><Relationship Id="rId5" Type="http://schemas.openxmlformats.org/officeDocument/2006/relationships/image" Target="../media/image23.png"/><Relationship Id="rId10" Type="http://schemas.openxmlformats.org/officeDocument/2006/relationships/image" Target="../media/image29.png"/><Relationship Id="rId4" Type="http://schemas.openxmlformats.org/officeDocument/2006/relationships/image" Target="../media/image22.png"/><Relationship Id="rId9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jp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1.jp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gif"/><Relationship Id="rId4" Type="http://schemas.openxmlformats.org/officeDocument/2006/relationships/image" Target="../media/image47.gi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DDAB20-9D97-E2C6-7014-B6843699A3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864642"/>
            <a:ext cx="12192000" cy="964620"/>
          </a:xfrm>
          <a:solidFill>
            <a:srgbClr val="00695F"/>
          </a:solidFill>
        </p:spPr>
        <p:txBody>
          <a:bodyPr>
            <a:normAutofit/>
          </a:bodyPr>
          <a:lstStyle/>
          <a:p>
            <a:r>
              <a:rPr lang="en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</a:t>
            </a:r>
            <a:r>
              <a:rPr lang="en-GB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emystifying</a:t>
            </a:r>
            <a:r>
              <a:rPr lang="en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GB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hourglass genes</a:t>
            </a:r>
            <a:endParaRPr lang="en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8FD5C5-29E5-A493-71C5-B2B185213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73032" y="298738"/>
            <a:ext cx="1467957" cy="14475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4F30825-E3B7-C939-98E4-15B80366E568}"/>
              </a:ext>
            </a:extLst>
          </p:cNvPr>
          <p:cNvSpPr txBox="1"/>
          <p:nvPr/>
        </p:nvSpPr>
        <p:spPr>
          <a:xfrm>
            <a:off x="0" y="2829262"/>
            <a:ext cx="12192000" cy="369332"/>
          </a:xfrm>
          <a:prstGeom prst="rect">
            <a:avLst/>
          </a:prstGeom>
          <a:solidFill>
            <a:srgbClr val="88B2AA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Nikola Kalábová</a:t>
            </a:r>
          </a:p>
        </p:txBody>
      </p:sp>
    </p:spTree>
    <p:extLst>
      <p:ext uri="{BB962C8B-B14F-4D97-AF65-F5344CB8AC3E}">
        <p14:creationId xmlns:p14="http://schemas.microsoft.com/office/powerpoint/2010/main" val="21438579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2579145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147876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0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What</a:t>
              </a:r>
              <a:r>
                <a:rPr lang="cs-CZ" sz="40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ar</a:t>
              </a:r>
              <a:r>
                <a:rPr lang="en-GB" sz="40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 those genes responsible for hourglass?</a:t>
              </a:r>
              <a:endParaRPr lang="en-DE" sz="40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91115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7F94F10F-E74A-79BA-FEE5-2CED29471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1562" y="4984391"/>
            <a:ext cx="7772400" cy="1779409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DAAA3309-F8DC-FDE5-170E-263CB4A6C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698" y="5042534"/>
            <a:ext cx="8030846" cy="1704697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Flat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line test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AE8DB991-1E79-15C9-0AD7-67BE535FC555}"/>
              </a:ext>
            </a:extLst>
          </p:cNvPr>
          <p:cNvSpPr txBox="1"/>
          <p:nvPr/>
        </p:nvSpPr>
        <p:spPr>
          <a:xfrm>
            <a:off x="614364" y="1842223"/>
            <a:ext cx="4786311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Clr>
                <a:srgbClr val="00695F"/>
              </a:buClr>
              <a:buSzPct val="100000"/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Permute </a:t>
            </a:r>
            <a:r>
              <a:rPr lang="en-GB" sz="3200" dirty="0" err="1">
                <a:latin typeface="Calibri" panose="020F0502020204030204" pitchFamily="34" charset="0"/>
                <a:cs typeface="Calibri" panose="020F0502020204030204" pitchFamily="34" charset="0"/>
              </a:rPr>
              <a:t>ps</a:t>
            </a: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 values</a:t>
            </a:r>
          </a:p>
          <a:p>
            <a:pPr marL="742950" indent="-742950">
              <a:buClr>
                <a:srgbClr val="00695F"/>
              </a:buClr>
              <a:buSzPct val="100000"/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Compute variance of TAI curve</a:t>
            </a:r>
          </a:p>
          <a:p>
            <a:pPr marL="742950" indent="-742950">
              <a:buClr>
                <a:srgbClr val="00695F"/>
              </a:buClr>
              <a:buSzPct val="100000"/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Estimate gamma distribution</a:t>
            </a:r>
          </a:p>
          <a:p>
            <a:pPr marL="742950" indent="-742950">
              <a:buClr>
                <a:srgbClr val="00695F"/>
              </a:buClr>
              <a:buSzPct val="100000"/>
              <a:buFont typeface="+mj-lt"/>
              <a:buAutoNum type="arabicPeriod"/>
            </a:pPr>
            <a:r>
              <a:rPr lang="en-GB" sz="3200" dirty="0">
                <a:latin typeface="Calibri" panose="020F0502020204030204" pitchFamily="34" charset="0"/>
                <a:cs typeface="Calibri" panose="020F0502020204030204" pitchFamily="34" charset="0"/>
              </a:rPr>
              <a:t>Compute p-value</a:t>
            </a:r>
            <a:endParaRPr lang="en-GB" sz="3200" dirty="0"/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endParaRPr lang="en-DE" sz="3200" dirty="0"/>
          </a:p>
          <a:p>
            <a:pPr marL="571500" indent="-571500">
              <a:buClr>
                <a:srgbClr val="00695F"/>
              </a:buClr>
              <a:buSzPct val="200000"/>
              <a:buFont typeface="Arial" panose="020B0604020202020204" pitchFamily="34" charset="0"/>
              <a:buChar char="•"/>
            </a:pPr>
            <a:endParaRPr lang="en-DE" sz="320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3826B588-518C-AFD5-2B13-F324D441DE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57873" y="1680450"/>
            <a:ext cx="4289879" cy="3303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10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G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enetic</a:t>
              </a:r>
              <a:r>
                <a:rPr lang="en-GB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algorithms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BD5708-3A67-2E66-30B4-1254B222AD3C}"/>
              </a:ext>
            </a:extLst>
          </p:cNvPr>
          <p:cNvSpPr txBox="1"/>
          <p:nvPr/>
        </p:nvSpPr>
        <p:spPr>
          <a:xfrm>
            <a:off x="900114" y="2257425"/>
            <a:ext cx="1032011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Compl</a:t>
            </a:r>
            <a:r>
              <a:rPr lang="en-GB" sz="4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ex </a:t>
            </a:r>
            <a:r>
              <a:rPr lang="en-GB" sz="4000" dirty="0"/>
              <a:t>scoring functions</a:t>
            </a:r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/>
              <a:t>Probl</a:t>
            </a:r>
            <a:r>
              <a:rPr lang="en-GB" sz="4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ems benefiting from combining multiple solutions</a:t>
            </a:r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Straightforward encoding </a:t>
            </a:r>
            <a:endParaRPr lang="en-GB" sz="4000" dirty="0"/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endParaRPr lang="en-DE" sz="4000" dirty="0"/>
          </a:p>
          <a:p>
            <a:pPr marL="571500" indent="-571500">
              <a:buClr>
                <a:srgbClr val="00695F"/>
              </a:buClr>
              <a:buSzPct val="200000"/>
              <a:buFont typeface="Arial" panose="020B0604020202020204" pitchFamily="34" charset="0"/>
              <a:buChar char="•"/>
            </a:pP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30017499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25214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562371" y="2040277"/>
              <a:ext cx="1131082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600" i="1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Elephant in the shape of a car with a corn on top of it</a:t>
              </a:r>
              <a:endParaRPr lang="en-DE" sz="3600" i="1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70F63480-F824-FFF7-EED4-2533A37E30D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160"/>
          <a:stretch/>
        </p:blipFill>
        <p:spPr>
          <a:xfrm>
            <a:off x="2858571" y="1635161"/>
            <a:ext cx="6523200" cy="5137335"/>
          </a:xfrm>
          <a:prstGeom prst="rect">
            <a:avLst/>
          </a:prstGeom>
        </p:spPr>
      </p:pic>
      <p:grpSp>
        <p:nvGrpSpPr>
          <p:cNvPr id="52" name="Group 51">
            <a:extLst>
              <a:ext uri="{FF2B5EF4-FFF2-40B4-BE49-F238E27FC236}">
                <a16:creationId xmlns:a16="http://schemas.microsoft.com/office/drawing/2014/main" id="{F63565EC-2AB9-EF0A-1F35-07980E8F25BD}"/>
              </a:ext>
            </a:extLst>
          </p:cNvPr>
          <p:cNvGrpSpPr/>
          <p:nvPr/>
        </p:nvGrpSpPr>
        <p:grpSpPr>
          <a:xfrm>
            <a:off x="4131825" y="1403525"/>
            <a:ext cx="3823525" cy="765327"/>
            <a:chOff x="3774631" y="1403525"/>
            <a:chExt cx="3823525" cy="765327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E039DB20-8FDF-9AB2-BA6A-9C1BCD147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74631" y="1448852"/>
              <a:ext cx="720000" cy="720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F4771CF4-9949-6A64-D6DD-768F7ABE60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18286" y="1533536"/>
              <a:ext cx="720000" cy="490331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FDF8546-0822-3739-7E28-50AA1C3C22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96301" y="1411332"/>
              <a:ext cx="720000" cy="7200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C06614CF-A28A-C6C9-9929-93C74047DC3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61993" y="1418701"/>
              <a:ext cx="720000" cy="720000"/>
            </a:xfrm>
            <a:prstGeom prst="rect">
              <a:avLst/>
            </a:prstGeom>
          </p:spPr>
        </p:pic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910137D4-5310-84A1-4A79-ED86C8B88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18156" y="1403525"/>
              <a:ext cx="480000" cy="720000"/>
            </a:xfrm>
            <a:prstGeom prst="rect">
              <a:avLst/>
            </a:prstGeom>
          </p:spPr>
        </p:pic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BE09816-3602-2DD9-4CEE-E0E4278077D8}"/>
              </a:ext>
            </a:extLst>
          </p:cNvPr>
          <p:cNvGrpSpPr/>
          <p:nvPr/>
        </p:nvGrpSpPr>
        <p:grpSpPr>
          <a:xfrm>
            <a:off x="8933535" y="4110017"/>
            <a:ext cx="1668353" cy="1764079"/>
            <a:chOff x="8632935" y="4389740"/>
            <a:chExt cx="1109994" cy="1124990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3098F172-CE81-6D84-B0C9-D77DBE468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632935" y="4389740"/>
              <a:ext cx="540000" cy="540000"/>
            </a:xfrm>
            <a:prstGeom prst="rect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59DDDCDD-90D4-0942-08F1-05B78D2F296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02929" y="4716266"/>
              <a:ext cx="540000" cy="367748"/>
            </a:xfrm>
            <a:prstGeom prst="rect">
              <a:avLst/>
            </a:prstGeom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328E71C9-D1E9-627E-499C-E5708A75967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636564" y="4974730"/>
              <a:ext cx="540000" cy="540000"/>
            </a:xfrm>
            <a:prstGeom prst="rect">
              <a:avLst/>
            </a:prstGeom>
          </p:spPr>
        </p:pic>
      </p:grpSp>
      <p:grpSp>
        <p:nvGrpSpPr>
          <p:cNvPr id="60" name="Group 59">
            <a:extLst>
              <a:ext uri="{FF2B5EF4-FFF2-40B4-BE49-F238E27FC236}">
                <a16:creationId xmlns:a16="http://schemas.microsoft.com/office/drawing/2014/main" id="{F90B8C90-5EB5-6AEA-F1A5-69DEC3997F1A}"/>
              </a:ext>
            </a:extLst>
          </p:cNvPr>
          <p:cNvGrpSpPr/>
          <p:nvPr/>
        </p:nvGrpSpPr>
        <p:grpSpPr>
          <a:xfrm>
            <a:off x="576513" y="3939740"/>
            <a:ext cx="2796117" cy="1890000"/>
            <a:chOff x="219319" y="3939740"/>
            <a:chExt cx="2796117" cy="1890000"/>
          </a:xfrm>
        </p:grpSpPr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CC2A824C-5F02-9266-E330-F9268DECB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115436" y="4929740"/>
              <a:ext cx="900000" cy="9000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A6050022-BFD6-9891-831A-506A8731F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19319" y="4900140"/>
              <a:ext cx="900000" cy="900000"/>
            </a:xfrm>
            <a:prstGeom prst="rect">
              <a:avLst/>
            </a:prstGeom>
          </p:spPr>
        </p:pic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18988D98-BAC5-4ADE-DF53-CBAF74A8A4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545480" y="3939740"/>
              <a:ext cx="900000" cy="900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3A149533-BBC5-B1B1-8762-3D40B84FFA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67069" y="3939740"/>
              <a:ext cx="900000" cy="900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462D3DC3-530F-2B61-759C-E4AC281CD7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155584" y="4900140"/>
              <a:ext cx="900000" cy="90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3B08057B-2DDF-0A0A-2EA7-E7A87680FDF5}"/>
              </a:ext>
            </a:extLst>
          </p:cNvPr>
          <p:cNvGrpSpPr/>
          <p:nvPr/>
        </p:nvGrpSpPr>
        <p:grpSpPr>
          <a:xfrm>
            <a:off x="4465880" y="2830143"/>
            <a:ext cx="3823525" cy="1065493"/>
            <a:chOff x="4108686" y="2830143"/>
            <a:chExt cx="3823525" cy="10654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C4BD54B-0AFF-05F9-0C9D-C0C2870137CD}"/>
                </a:ext>
              </a:extLst>
            </p:cNvPr>
            <p:cNvSpPr txBox="1"/>
            <p:nvPr/>
          </p:nvSpPr>
          <p:spPr>
            <a:xfrm>
              <a:off x="4396836" y="2835691"/>
              <a:ext cx="22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5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A715F53-BCF9-161F-634D-897B236292D7}"/>
                </a:ext>
              </a:extLst>
            </p:cNvPr>
            <p:cNvSpPr txBox="1"/>
            <p:nvPr/>
          </p:nvSpPr>
          <p:spPr>
            <a:xfrm>
              <a:off x="6769823" y="2830143"/>
              <a:ext cx="22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5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30FB40C6-F826-2841-D211-076FB4030F71}"/>
                </a:ext>
              </a:extLst>
            </p:cNvPr>
            <p:cNvSpPr txBox="1"/>
            <p:nvPr/>
          </p:nvSpPr>
          <p:spPr>
            <a:xfrm>
              <a:off x="5238683" y="2839275"/>
              <a:ext cx="22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5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D512663-72A5-64D4-32FB-18C6C172DABB}"/>
                </a:ext>
              </a:extLst>
            </p:cNvPr>
            <p:cNvSpPr txBox="1"/>
            <p:nvPr/>
          </p:nvSpPr>
          <p:spPr>
            <a:xfrm>
              <a:off x="7545471" y="2830143"/>
              <a:ext cx="22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0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C3C2AC1-C7EF-BD89-61E9-81B1A2C624D3}"/>
                </a:ext>
              </a:extLst>
            </p:cNvPr>
            <p:cNvSpPr txBox="1"/>
            <p:nvPr/>
          </p:nvSpPr>
          <p:spPr>
            <a:xfrm>
              <a:off x="5991873" y="2830143"/>
              <a:ext cx="22591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dirty="0"/>
                <a:t>0</a:t>
              </a:r>
            </a:p>
          </p:txBody>
        </p: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19BC499-2972-15CA-BD45-299CD201B72E}"/>
                </a:ext>
              </a:extLst>
            </p:cNvPr>
            <p:cNvGrpSpPr/>
            <p:nvPr/>
          </p:nvGrpSpPr>
          <p:grpSpPr>
            <a:xfrm>
              <a:off x="4108686" y="3130309"/>
              <a:ext cx="3823525" cy="765327"/>
              <a:chOff x="3774631" y="1403525"/>
              <a:chExt cx="3823525" cy="765327"/>
            </a:xfrm>
          </p:grpSpPr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1B653DB7-D7F7-EC83-5F71-DC3BA5FFA5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774631" y="144885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9EB9B67F-F5C9-FBCE-BF9E-8C84F2B0CA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618286" y="1533536"/>
                <a:ext cx="720000" cy="49033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85B61522-2E72-41F0-6A0B-940AA01D69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96301" y="1411332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B6B253D4-D12B-F46A-4631-1BC64BFFD7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461993" y="1418701"/>
                <a:ext cx="720000" cy="720000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DECB37EA-1616-DA85-ECEC-0F737ECB9F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7118156" y="1403525"/>
                <a:ext cx="480000" cy="720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39089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G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enetic</a:t>
              </a:r>
              <a:r>
                <a:rPr lang="en-GB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algorithms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D89B4CB-60F9-B5A8-00E8-3EDEDCF1D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287" y="2810862"/>
            <a:ext cx="5915304" cy="2918426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B32BEF52-8F79-BD45-0677-99BDCFC02ADF}"/>
              </a:ext>
            </a:extLst>
          </p:cNvPr>
          <p:cNvGrpSpPr/>
          <p:nvPr/>
        </p:nvGrpSpPr>
        <p:grpSpPr>
          <a:xfrm>
            <a:off x="4239832" y="2114548"/>
            <a:ext cx="3986669" cy="1082270"/>
            <a:chOff x="4239832" y="2114548"/>
            <a:chExt cx="3986669" cy="108227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6D09D0-46B9-A24E-091F-5373CC91033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506501" y="2476818"/>
              <a:ext cx="720000" cy="72000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55B873A-A5EA-D4DB-4DE0-CFA35161C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80803" y="2466270"/>
              <a:ext cx="720000" cy="720000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3778F67E-9EAB-9814-9B25-6920F82B47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239832" y="2466270"/>
              <a:ext cx="720000" cy="720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574B789-4B8C-9BE9-A1DA-0DD1B5F7E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117607" y="2466270"/>
              <a:ext cx="720000" cy="720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CED9865-75B5-58DB-76D6-82E784F96F8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700803" y="2466270"/>
              <a:ext cx="720000" cy="720000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E90E02F-717E-F86A-52EA-C9698FBD0215}"/>
                </a:ext>
              </a:extLst>
            </p:cNvPr>
            <p:cNvSpPr txBox="1"/>
            <p:nvPr/>
          </p:nvSpPr>
          <p:spPr>
            <a:xfrm>
              <a:off x="4414835" y="21145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3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E73E2B0-F372-C7DB-7F87-744AF6A3DE0E}"/>
                </a:ext>
              </a:extLst>
            </p:cNvPr>
            <p:cNvSpPr txBox="1"/>
            <p:nvPr/>
          </p:nvSpPr>
          <p:spPr>
            <a:xfrm>
              <a:off x="5387013" y="21145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2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E46AE48-0C5F-76DC-8CCE-1BF8C7A43C3C}"/>
                </a:ext>
              </a:extLst>
            </p:cNvPr>
            <p:cNvSpPr txBox="1"/>
            <p:nvPr/>
          </p:nvSpPr>
          <p:spPr>
            <a:xfrm>
              <a:off x="6143369" y="21145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5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E570D99-E8D5-274E-A9D1-5916B45290E3}"/>
                </a:ext>
              </a:extLst>
            </p:cNvPr>
            <p:cNvSpPr txBox="1"/>
            <p:nvPr/>
          </p:nvSpPr>
          <p:spPr>
            <a:xfrm>
              <a:off x="6868509" y="21145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6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6D8A71-7CF8-C70D-8163-80D57CE1C490}"/>
                </a:ext>
              </a:extLst>
            </p:cNvPr>
            <p:cNvSpPr txBox="1"/>
            <p:nvPr/>
          </p:nvSpPr>
          <p:spPr>
            <a:xfrm>
              <a:off x="7676551" y="2114548"/>
              <a:ext cx="30168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DE" dirty="0"/>
                <a:t>5</a:t>
              </a:r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37C3D00-DB51-97C5-5A7D-64800A267DB1}"/>
              </a:ext>
            </a:extLst>
          </p:cNvPr>
          <p:cNvGrpSpPr/>
          <p:nvPr/>
        </p:nvGrpSpPr>
        <p:grpSpPr>
          <a:xfrm>
            <a:off x="8905785" y="3633083"/>
            <a:ext cx="1565826" cy="1542221"/>
            <a:chOff x="8905785" y="3633083"/>
            <a:chExt cx="1565826" cy="1542221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046BC0F1-5C08-FF98-C20D-8B6749072FA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51611" y="3993083"/>
              <a:ext cx="720000" cy="7200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0290F2A-6A96-5A57-D8BA-E03C048C6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05785" y="3633083"/>
              <a:ext cx="720000" cy="720000"/>
            </a:xfrm>
            <a:prstGeom prst="rect">
              <a:avLst/>
            </a:prstGeom>
          </p:spPr>
        </p:pic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4DC2DDC8-52E4-6324-A23E-29D3B8519E2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905785" y="4455304"/>
              <a:ext cx="720000" cy="720000"/>
            </a:xfrm>
            <a:prstGeom prst="rect">
              <a:avLst/>
            </a:prstGeom>
          </p:spPr>
        </p:pic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959E8A95-2293-B875-5B2C-34716EB55C05}"/>
              </a:ext>
            </a:extLst>
          </p:cNvPr>
          <p:cNvGrpSpPr/>
          <p:nvPr/>
        </p:nvGrpSpPr>
        <p:grpSpPr>
          <a:xfrm>
            <a:off x="758787" y="3682461"/>
            <a:ext cx="3111832" cy="2010835"/>
            <a:chOff x="473037" y="3361068"/>
            <a:chExt cx="3111832" cy="2010835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2FE86FF2-EBCE-D3BC-93FA-501DED3548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684869" y="4471903"/>
              <a:ext cx="900000" cy="900000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ACFE7FC-178F-A1DC-5551-ECAD6AF3D19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578953" y="4455304"/>
              <a:ext cx="900000" cy="900000"/>
            </a:xfrm>
            <a:prstGeom prst="rect">
              <a:avLst/>
            </a:prstGeom>
          </p:spPr>
        </p:pic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E71D4F17-C10B-431B-8651-6D1F5C8F06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73037" y="4455304"/>
              <a:ext cx="900000" cy="900000"/>
            </a:xfrm>
            <a:prstGeom prst="rect">
              <a:avLst/>
            </a:prstGeom>
          </p:spPr>
        </p:pic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8810E5A-EBD5-0F91-5F4D-9BE07F06B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53374" y="3370075"/>
              <a:ext cx="900000" cy="900000"/>
            </a:xfrm>
            <a:prstGeom prst="rect">
              <a:avLst/>
            </a:prstGeom>
          </p:spPr>
        </p:pic>
        <p:pic>
          <p:nvPicPr>
            <p:cNvPr id="51" name="Picture 50">
              <a:extLst>
                <a:ext uri="{FF2B5EF4-FFF2-40B4-BE49-F238E27FC236}">
                  <a16:creationId xmlns:a16="http://schemas.microsoft.com/office/drawing/2014/main" id="{C9458265-0259-2FF7-5EEF-C22BAED9E6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56405" y="3361068"/>
              <a:ext cx="900000" cy="90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1393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G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enetic</a:t>
              </a:r>
              <a:r>
                <a:rPr lang="en-GB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algorithms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3EAB66FF-9295-93AA-26BC-6BA9225E3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9013" y="3361068"/>
            <a:ext cx="1800000" cy="180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1996A28-DE80-6AD8-DF2C-C5DB7AA388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63361" y="3361068"/>
            <a:ext cx="1800000" cy="180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21699E8-14DC-99BA-D7CD-1312247B4DF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7709" y="3361068"/>
            <a:ext cx="1800000" cy="180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F304E8F-87F5-9922-9A23-0D6A82F2F2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2057" y="3361068"/>
            <a:ext cx="1800000" cy="180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EFF2028-CEC0-A482-C866-760030FAB1F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56405" y="3361068"/>
            <a:ext cx="1800000" cy="180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8DCF4F7-14D3-1966-2A45-9280237780BD}"/>
              </a:ext>
            </a:extLst>
          </p:cNvPr>
          <p:cNvSpPr txBox="1"/>
          <p:nvPr/>
        </p:nvSpPr>
        <p:spPr>
          <a:xfrm>
            <a:off x="1800225" y="269590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10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53885E-1129-F939-FCD1-2BC0B4C44580}"/>
              </a:ext>
            </a:extLst>
          </p:cNvPr>
          <p:cNvSpPr txBox="1"/>
          <p:nvPr/>
        </p:nvSpPr>
        <p:spPr>
          <a:xfrm>
            <a:off x="3816981" y="269590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15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2E5EEFC-0C00-4774-A172-242E48406280}"/>
              </a:ext>
            </a:extLst>
          </p:cNvPr>
          <p:cNvSpPr txBox="1"/>
          <p:nvPr/>
        </p:nvSpPr>
        <p:spPr>
          <a:xfrm>
            <a:off x="5852633" y="269590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13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4B27CC7-1256-A044-10AC-945C6A1BE9F1}"/>
              </a:ext>
            </a:extLst>
          </p:cNvPr>
          <p:cNvSpPr txBox="1"/>
          <p:nvPr/>
        </p:nvSpPr>
        <p:spPr>
          <a:xfrm>
            <a:off x="7979657" y="2695903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8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EB137AF-0F50-D14D-08F7-A9946623799A}"/>
              </a:ext>
            </a:extLst>
          </p:cNvPr>
          <p:cNvSpPr txBox="1"/>
          <p:nvPr/>
        </p:nvSpPr>
        <p:spPr>
          <a:xfrm>
            <a:off x="9923938" y="2695903"/>
            <a:ext cx="5501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2800" dirty="0"/>
              <a:t>14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749B6919-CF4A-0E58-FBF2-4CF8F78ABA08}"/>
              </a:ext>
            </a:extLst>
          </p:cNvPr>
          <p:cNvSpPr/>
          <p:nvPr/>
        </p:nvSpPr>
        <p:spPr>
          <a:xfrm>
            <a:off x="3057525" y="2571750"/>
            <a:ext cx="2057400" cy="2757488"/>
          </a:xfrm>
          <a:prstGeom prst="rect">
            <a:avLst/>
          </a:prstGeom>
          <a:noFill/>
          <a:ln w="190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en-DE"/>
          </a:p>
        </p:txBody>
      </p:sp>
    </p:spTree>
    <p:extLst>
      <p:ext uri="{BB962C8B-B14F-4D97-AF65-F5344CB8AC3E}">
        <p14:creationId xmlns:p14="http://schemas.microsoft.com/office/powerpoint/2010/main" val="282561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2260655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DE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G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enetic</a:t>
              </a:r>
              <a:r>
                <a:rPr lang="en-GB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algorithm for hourglass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236943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2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Probl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em</a:t>
              </a:r>
              <a:r>
                <a:rPr lang="en-GB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encoding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F72CE8EF-8337-0879-D927-C587E0430B5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72"/>
          <a:stretch/>
        </p:blipFill>
        <p:spPr>
          <a:xfrm>
            <a:off x="718802" y="1614488"/>
            <a:ext cx="4533900" cy="487203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885C9E6-14FE-BE33-0208-11298B00CD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313" y="1622426"/>
            <a:ext cx="4533900" cy="48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6566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2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Initial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</a:t>
              </a:r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population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FEA93403-326C-767E-7629-07CA16EE8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7675" y="1838324"/>
            <a:ext cx="9087392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979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1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Fitness </a:t>
              </a:r>
              <a:r>
                <a:rPr lang="en-GB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function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09D02506-D2C7-9F6C-501A-9054B7A22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9568" y="2537861"/>
            <a:ext cx="2889433" cy="291588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634718-E694-226B-B736-CBAF883F7F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9818" y="2367643"/>
            <a:ext cx="3251654" cy="329515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9FF8FB5-1522-F56A-E97E-B756908D71A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2857"/>
          <a:stretch/>
        </p:blipFill>
        <p:spPr>
          <a:xfrm>
            <a:off x="564990" y="3144933"/>
            <a:ext cx="5531010" cy="230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69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5D86909-0EC0-242D-26BC-2F9841212E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486" y="258819"/>
            <a:ext cx="10065716" cy="634036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FD6C4C7-8D8B-C43D-ED6A-56AA62DC5390}"/>
              </a:ext>
            </a:extLst>
          </p:cNvPr>
          <p:cNvSpPr/>
          <p:nvPr/>
        </p:nvSpPr>
        <p:spPr>
          <a:xfrm>
            <a:off x="10589216" y="6340839"/>
            <a:ext cx="143745" cy="258342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DE"/>
          </a:p>
        </p:txBody>
      </p:sp>
      <p:pic>
        <p:nvPicPr>
          <p:cNvPr id="7" name="Content Placeholder 4">
            <a:extLst>
              <a:ext uri="{FF2B5EF4-FFF2-40B4-BE49-F238E27FC236}">
                <a16:creationId xmlns:a16="http://schemas.microsoft.com/office/drawing/2014/main" id="{BC4C587D-06F2-BF95-35DD-B8B33ED5B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</p:spTree>
    <p:extLst>
      <p:ext uri="{BB962C8B-B14F-4D97-AF65-F5344CB8AC3E}">
        <p14:creationId xmlns:p14="http://schemas.microsoft.com/office/powerpoint/2010/main" val="27493837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>
            <a:extLst>
              <a:ext uri="{FF2B5EF4-FFF2-40B4-BE49-F238E27FC236}">
                <a16:creationId xmlns:a16="http://schemas.microsoft.com/office/drawing/2014/main" id="{CFF1FC7F-BB9A-5602-02D5-5EFCDA5C1D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19"/>
          <a:stretch/>
        </p:blipFill>
        <p:spPr>
          <a:xfrm>
            <a:off x="6652754" y="2589681"/>
            <a:ext cx="4408483" cy="39825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D86EDDD-7E56-FCA9-045D-0E8E013F16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02"/>
          <a:stretch/>
        </p:blipFill>
        <p:spPr>
          <a:xfrm>
            <a:off x="815975" y="1586007"/>
            <a:ext cx="4800599" cy="184299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4445B05-34AC-0E1C-18DB-33C0B5191E0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06" b="10243"/>
          <a:stretch/>
        </p:blipFill>
        <p:spPr>
          <a:xfrm>
            <a:off x="702316" y="1560860"/>
            <a:ext cx="4684072" cy="1689596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2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Mutation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13EBC658-3CEC-C8C2-1CE5-DA101BB55B5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5833"/>
          <a:stretch/>
        </p:blipFill>
        <p:spPr>
          <a:xfrm>
            <a:off x="949324" y="3250456"/>
            <a:ext cx="4533900" cy="3607544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DEC974A-8AA2-72BE-7EE9-BF40A8109E17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323"/>
          <a:stretch/>
        </p:blipFill>
        <p:spPr>
          <a:xfrm>
            <a:off x="6096000" y="1739404"/>
            <a:ext cx="4965237" cy="1689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43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1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Crossov</a:t>
              </a:r>
              <a:r>
                <a:rPr lang="en-GB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er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C12A600F-4E41-5889-200A-F35090BBF0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12" t="1235" r="994" b="1235"/>
          <a:stretch/>
        </p:blipFill>
        <p:spPr>
          <a:xfrm>
            <a:off x="1057274" y="2425699"/>
            <a:ext cx="4243387" cy="231027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75BDCFC-53BF-ADCF-9A97-C6CAC1CE23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505"/>
          <a:stretch/>
        </p:blipFill>
        <p:spPr>
          <a:xfrm>
            <a:off x="6621357" y="2482917"/>
            <a:ext cx="4122849" cy="231027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CB19994-F0BE-48E7-B1BB-5F5441DC9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4911" y="2480273"/>
            <a:ext cx="4328111" cy="2310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FFE01C7-A1F4-D449-B23D-1A4CA8B7AA1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5978"/>
          <a:stretch/>
        </p:blipFill>
        <p:spPr>
          <a:xfrm>
            <a:off x="6353181" y="2666017"/>
            <a:ext cx="4328111" cy="2205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736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g3_slow.mp4">
            <a:hlinkClick r:id="" action="ppaction://media"/>
            <a:extLst>
              <a:ext uri="{FF2B5EF4-FFF2-40B4-BE49-F238E27FC236}">
                <a16:creationId xmlns:a16="http://schemas.microsoft.com/office/drawing/2014/main" id="{51249195-4DFB-E4FF-5188-D2207250EE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0481" y="971723"/>
            <a:ext cx="9830991" cy="6049841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1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R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esults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6439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1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R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esults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8302894D-6CBD-74B0-B154-C43D23A1CFF3}"/>
              </a:ext>
            </a:extLst>
          </p:cNvPr>
          <p:cNvSpPr txBox="1"/>
          <p:nvPr/>
        </p:nvSpPr>
        <p:spPr>
          <a:xfrm>
            <a:off x="900114" y="2257425"/>
            <a:ext cx="1032011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Run time: 1,5h</a:t>
            </a:r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Number of removed genes: around 160</a:t>
            </a:r>
          </a:p>
          <a:p>
            <a:pPr marL="1028700" lvl="1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&gt; 50% in all solutions</a:t>
            </a:r>
            <a:endParaRPr lang="en-DE" sz="4000" dirty="0"/>
          </a:p>
          <a:p>
            <a:pPr marL="571500" indent="-571500">
              <a:buClr>
                <a:srgbClr val="00695F"/>
              </a:buClr>
              <a:buSzPct val="200000"/>
              <a:buFont typeface="Arial" panose="020B0604020202020204" pitchFamily="34" charset="0"/>
              <a:buChar char="•"/>
            </a:pP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298022834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1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R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esults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1030" name="Picture 6" descr="GO Molecular Function">
            <a:extLst>
              <a:ext uri="{FF2B5EF4-FFF2-40B4-BE49-F238E27FC236}">
                <a16:creationId xmlns:a16="http://schemas.microsoft.com/office/drawing/2014/main" id="{A3A044AD-84BD-D37B-369A-E025A25CEE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105"/>
          <a:stretch/>
        </p:blipFill>
        <p:spPr bwMode="auto">
          <a:xfrm>
            <a:off x="612311" y="1550703"/>
            <a:ext cx="5303958" cy="511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O Biological Process">
            <a:extLst>
              <a:ext uri="{FF2B5EF4-FFF2-40B4-BE49-F238E27FC236}">
                <a16:creationId xmlns:a16="http://schemas.microsoft.com/office/drawing/2014/main" id="{B694842A-8EC4-8888-A794-53A798E57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91" r="291" b="25411"/>
          <a:stretch/>
        </p:blipFill>
        <p:spPr bwMode="auto">
          <a:xfrm>
            <a:off x="5901279" y="1550703"/>
            <a:ext cx="4908550" cy="5115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6230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1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R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esults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87E2F3D-12E1-154C-CBDB-9C7B13E8C58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5842752" y="1832547"/>
            <a:ext cx="6000352" cy="44692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E654F5-14A4-59EE-0F86-212408395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221" y="1832547"/>
            <a:ext cx="5814135" cy="446922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F28914-C392-55EC-9A24-79D7F5556A6E}"/>
              </a:ext>
            </a:extLst>
          </p:cNvPr>
          <p:cNvSpPr txBox="1"/>
          <p:nvPr/>
        </p:nvSpPr>
        <p:spPr>
          <a:xfrm>
            <a:off x="2533337" y="6301775"/>
            <a:ext cx="1667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dirty="0"/>
              <a:t>R</a:t>
            </a:r>
            <a:r>
              <a:rPr lang="en-GB" sz="1800" dirty="0" err="1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emoved</a:t>
            </a:r>
            <a:r>
              <a:rPr lang="en-GB" sz="18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 genes</a:t>
            </a:r>
            <a:endParaRPr lang="en-DE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0ED82F6-BE19-362A-DF43-B51CF12CE19C}"/>
              </a:ext>
            </a:extLst>
          </p:cNvPr>
          <p:cNvSpPr txBox="1"/>
          <p:nvPr/>
        </p:nvSpPr>
        <p:spPr>
          <a:xfrm>
            <a:off x="8632741" y="6301775"/>
            <a:ext cx="10259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18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All</a:t>
            </a:r>
            <a:r>
              <a:rPr lang="en-GB" sz="18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 genes</a:t>
            </a:r>
            <a:endParaRPr lang="en-DE" dirty="0"/>
          </a:p>
        </p:txBody>
      </p:sp>
    </p:spTree>
    <p:extLst>
      <p:ext uri="{BB962C8B-B14F-4D97-AF65-F5344CB8AC3E}">
        <p14:creationId xmlns:p14="http://schemas.microsoft.com/office/powerpoint/2010/main" val="399475824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14281" y="552159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R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esults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14057066-4F2F-6811-7972-EAB50AA6E5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8841" y="1664809"/>
            <a:ext cx="6660110" cy="487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314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N</a:t>
              </a:r>
              <a:r>
                <a:rPr lang="en-GB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ext</a:t>
              </a:r>
              <a:r>
                <a:rPr lang="en-GB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steps 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ABD5708-3A67-2E66-30B4-1254B222AD3C}"/>
              </a:ext>
            </a:extLst>
          </p:cNvPr>
          <p:cNvSpPr txBox="1"/>
          <p:nvPr/>
        </p:nvSpPr>
        <p:spPr>
          <a:xfrm>
            <a:off x="900114" y="2257425"/>
            <a:ext cx="10320112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Rethinking the used metrics</a:t>
            </a:r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Data standardization</a:t>
            </a:r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cs typeface="Calibri" panose="020F0502020204030204" pitchFamily="34" charset="0"/>
              </a:rPr>
              <a:t>Furth</a:t>
            </a:r>
            <a:r>
              <a:rPr lang="en-GB" sz="4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er optimization</a:t>
            </a:r>
            <a:endParaRPr lang="en-GB" sz="4000" dirty="0"/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Validation on more datasets</a:t>
            </a:r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4000" dirty="0">
                <a:latin typeface="Calibri" panose="020F0502020204030204" pitchFamily="34" charset="0"/>
                <a:ea typeface="Ayuthaya" pitchFamily="2" charset="-34"/>
                <a:cs typeface="Calibri" panose="020F0502020204030204" pitchFamily="34" charset="0"/>
              </a:rPr>
              <a:t>Inspection of identified genes</a:t>
            </a:r>
            <a:endParaRPr lang="en-GB" sz="4000" dirty="0"/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endParaRPr lang="en-DE" sz="4000" dirty="0"/>
          </a:p>
          <a:p>
            <a:pPr marL="571500" indent="-571500">
              <a:buClr>
                <a:srgbClr val="00695F"/>
              </a:buClr>
              <a:buSzPct val="200000"/>
              <a:buFont typeface="Arial" panose="020B0604020202020204" pitchFamily="34" charset="0"/>
              <a:buChar char="•"/>
            </a:pPr>
            <a:endParaRPr lang="en-DE" sz="4000" dirty="0"/>
          </a:p>
        </p:txBody>
      </p:sp>
    </p:spTree>
    <p:extLst>
      <p:ext uri="{BB962C8B-B14F-4D97-AF65-F5344CB8AC3E}">
        <p14:creationId xmlns:p14="http://schemas.microsoft.com/office/powerpoint/2010/main" val="30596930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E3AD6D2-E608-0DC2-1E2D-F10A69E45F1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41" t="24051" r="4100"/>
          <a:stretch/>
        </p:blipFill>
        <p:spPr>
          <a:xfrm>
            <a:off x="527651" y="243538"/>
            <a:ext cx="6852063" cy="442728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0E3C89-07C1-3D6B-58F6-35730EF798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7559" y="3947691"/>
            <a:ext cx="5895280" cy="2545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608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737CD51-9FD5-3CA7-5E00-8D3F38BD4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70" y="153649"/>
            <a:ext cx="10267180" cy="6550702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EF2EC62-AF2F-0411-7F53-4FBCCFC56A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</p:spTree>
    <p:extLst>
      <p:ext uri="{BB962C8B-B14F-4D97-AF65-F5344CB8AC3E}">
        <p14:creationId xmlns:p14="http://schemas.microsoft.com/office/powerpoint/2010/main" val="3005428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Phylostrata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(</a:t>
              </a:r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ps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)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AFA877C9-CC32-F2F1-91EE-77F71D9CDF09}"/>
              </a:ext>
            </a:extLst>
          </p:cNvPr>
          <p:cNvSpPr txBox="1"/>
          <p:nvPr/>
        </p:nvSpPr>
        <p:spPr>
          <a:xfrm>
            <a:off x="600075" y="2305615"/>
            <a:ext cx="1062015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00695F"/>
              </a:buClr>
              <a:buSzPct val="100000"/>
            </a:pPr>
            <a:r>
              <a:rPr lang="en-GB" sz="2800" i="1" dirty="0" err="1">
                <a:effectLst/>
                <a:latin typeface="Arial" panose="020B0604020202020204" pitchFamily="34" charset="0"/>
              </a:rPr>
              <a:t>Phylostrata</a:t>
            </a:r>
            <a:r>
              <a:rPr lang="en-GB" sz="2800" i="1" dirty="0">
                <a:effectLst/>
                <a:latin typeface="Arial" panose="020B0604020202020204" pitchFamily="34" charset="0"/>
              </a:rPr>
              <a:t> trace the evolutionary origin of each gene based on the identification of homologous sequences in other species along the tree of life</a:t>
            </a:r>
            <a:endParaRPr lang="en-DE" sz="2800" i="1" dirty="0"/>
          </a:p>
          <a:p>
            <a:pPr marL="571500" indent="-571500">
              <a:buClr>
                <a:srgbClr val="00695F"/>
              </a:buClr>
              <a:buSzPct val="200000"/>
              <a:buFont typeface="Arial" panose="020B0604020202020204" pitchFamily="34" charset="0"/>
              <a:buChar char="•"/>
            </a:pPr>
            <a:endParaRPr lang="en-DE" sz="2800" i="1" dirty="0"/>
          </a:p>
          <a:p>
            <a:endParaRPr lang="en-DE" sz="2800" i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C13994B-A2E1-B978-07F5-365AA67F606E}"/>
              </a:ext>
            </a:extLst>
          </p:cNvPr>
          <p:cNvSpPr txBox="1"/>
          <p:nvPr/>
        </p:nvSpPr>
        <p:spPr>
          <a:xfrm>
            <a:off x="600075" y="4283144"/>
            <a:ext cx="1025842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effectLst/>
                <a:latin typeface="Arial" panose="020B0604020202020204" pitchFamily="34" charset="0"/>
              </a:rPr>
              <a:t>Assignment to one of 12 defined age categories</a:t>
            </a:r>
          </a:p>
          <a:p>
            <a:pPr marL="571500" indent="-571500">
              <a:buClr>
                <a:srgbClr val="00695F"/>
              </a:buClr>
              <a:buSzPct val="100000"/>
              <a:buFont typeface="Arial" panose="020B0604020202020204" pitchFamily="34" charset="0"/>
              <a:buChar char="•"/>
            </a:pPr>
            <a:r>
              <a:rPr lang="en-GB" sz="2800" dirty="0">
                <a:effectLst/>
                <a:latin typeface="Arial" panose="020B0604020202020204" pitchFamily="34" charset="0"/>
              </a:rPr>
              <a:t>Low PS values = evolutionarily old genes</a:t>
            </a:r>
            <a:endParaRPr lang="en-DE" sz="2800" dirty="0"/>
          </a:p>
          <a:p>
            <a:pPr marL="571500" indent="-571500">
              <a:buClr>
                <a:srgbClr val="00695F"/>
              </a:buClr>
              <a:buSzPct val="200000"/>
              <a:buFont typeface="Arial" panose="020B0604020202020204" pitchFamily="34" charset="0"/>
              <a:buChar char="•"/>
            </a:pPr>
            <a:endParaRPr lang="en-DE" sz="2800" dirty="0"/>
          </a:p>
        </p:txBody>
      </p:sp>
    </p:spTree>
    <p:extLst>
      <p:ext uri="{BB962C8B-B14F-4D97-AF65-F5344CB8AC3E}">
        <p14:creationId xmlns:p14="http://schemas.microsoft.com/office/powerpoint/2010/main" val="2958917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6CF30239-22CC-2362-820E-44DB731FA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D6E55B2-666B-4BE2-14EE-D598561F0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48"/>
          <a:stretch/>
        </p:blipFill>
        <p:spPr>
          <a:xfrm>
            <a:off x="1117993" y="1402717"/>
            <a:ext cx="7846942" cy="540281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A10A4B63-E47F-A1E0-FC53-8E56A7DEB69D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B117676-E3C0-4E0E-72C7-EA102C6C273E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8CBAFEF-05A8-DEFA-24A7-4937FBDF6AFE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Transcriptome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</a:t>
              </a:r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age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index (TAI)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04398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Hourglass Clip Art">
            <a:extLst>
              <a:ext uri="{FF2B5EF4-FFF2-40B4-BE49-F238E27FC236}">
                <a16:creationId xmlns:a16="http://schemas.microsoft.com/office/drawing/2014/main" id="{BFC9CC94-AE4D-7420-D139-1800C46F3A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9382" y="1508492"/>
            <a:ext cx="2763052" cy="5057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Hourglass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in </a:t>
              </a:r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plants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ACE465A-EC46-A5F8-49D5-B2363F43C7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824" y="1508492"/>
            <a:ext cx="2966925" cy="5057789"/>
          </a:xfrm>
          <a:prstGeom prst="rect">
            <a:avLst/>
          </a:prstGeom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A0CCA6F-7424-377A-856F-769395D8B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3644" y="2428875"/>
            <a:ext cx="2451197" cy="329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8780B40-00BE-95FD-EAF1-0280E9727346}"/>
              </a:ext>
            </a:extLst>
          </p:cNvPr>
          <p:cNvSpPr txBox="1"/>
          <p:nvPr/>
        </p:nvSpPr>
        <p:spPr>
          <a:xfrm>
            <a:off x="9237328" y="3286125"/>
            <a:ext cx="6126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DE" sz="72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847925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Hourglass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in </a:t>
              </a:r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plants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86EC48-12FA-CDD9-3B10-6B16D1F4C5F4}"/>
                  </a:ext>
                </a:extLst>
              </p:cNvPr>
              <p:cNvSpPr txBox="1"/>
              <p:nvPr/>
            </p:nvSpPr>
            <p:spPr>
              <a:xfrm>
                <a:off x="491201" y="1661800"/>
                <a:ext cx="4479210" cy="160864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cs-CZ" sz="4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cs-CZ" sz="4000" b="0" i="1" smtClean="0">
                              <a:latin typeface="Cambria Math" panose="02040503050406030204" pitchFamily="18" charset="0"/>
                            </a:rPr>
                            <m:t>𝑇𝐴𝐼</m:t>
                          </m:r>
                        </m:e>
                        <m:sub>
                          <m:r>
                            <a:rPr lang="cs-CZ" sz="40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cs-CZ" sz="40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DE" sz="40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pHide m:val="on"/>
                              <m:ctrlPr>
                                <a:rPr lang="en-DE" sz="4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cs-CZ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cs-CZ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cs-CZ" sz="40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cs-CZ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4000" b="0" i="1" smtClean="0">
                                      <a:latin typeface="Cambria Math" panose="02040503050406030204" pitchFamily="18" charset="0"/>
                                    </a:rPr>
                                    <m:t>𝑝𝑠</m:t>
                                  </m:r>
                                </m:e>
                                <m:sub>
                                  <m:r>
                                    <a:rPr lang="cs-CZ" sz="40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DE" sz="400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cs-CZ" sz="4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cs-CZ" sz="4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cs-CZ" sz="4000" b="0" i="1" smtClean="0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b>
                                  <m:r>
                                    <a:rPr lang="cs-CZ" sz="4000" b="0" i="1" smtClean="0">
                                      <a:latin typeface="Cambria Math" panose="02040503050406030204" pitchFamily="18" charset="0"/>
                                    </a:rPr>
                                    <m:t>𝑖𝑠</m:t>
                                  </m:r>
                                </m:sub>
                              </m:sSub>
                            </m:e>
                          </m:nary>
                        </m:den>
                      </m:f>
                    </m:oMath>
                  </m:oMathPara>
                </a14:m>
                <a:endParaRPr lang="en-DE" sz="4000" dirty="0"/>
              </a:p>
              <a:p>
                <a:endParaRPr lang="en-DE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3B86EC48-12FA-CDD9-3B10-6B16D1F4C5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01" y="1661800"/>
                <a:ext cx="4479210" cy="1608646"/>
              </a:xfrm>
              <a:prstGeom prst="rect">
                <a:avLst/>
              </a:prstGeom>
              <a:blipFill>
                <a:blip r:embed="rId4"/>
                <a:stretch>
                  <a:fillRect t="-66929" b="-77953"/>
                </a:stretch>
              </a:blipFill>
            </p:spPr>
            <p:txBody>
              <a:bodyPr/>
              <a:lstStyle/>
              <a:p>
                <a:r>
                  <a:rPr lang="en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50" name="Picture 2" descr="Volume 490 Issue 7418, 4 October 2012">
            <a:extLst>
              <a:ext uri="{FF2B5EF4-FFF2-40B4-BE49-F238E27FC236}">
                <a16:creationId xmlns:a16="http://schemas.microsoft.com/office/drawing/2014/main" id="{0D0DEC89-018B-725A-D037-C81A87262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041" y="3150557"/>
            <a:ext cx="2179484" cy="2862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ECF59BE9-E3AC-5654-03FD-09857B77FD30}"/>
              </a:ext>
            </a:extLst>
          </p:cNvPr>
          <p:cNvGrpSpPr/>
          <p:nvPr/>
        </p:nvGrpSpPr>
        <p:grpSpPr>
          <a:xfrm>
            <a:off x="4900613" y="1544889"/>
            <a:ext cx="6057900" cy="4771173"/>
            <a:chOff x="5000625" y="1558923"/>
            <a:chExt cx="6200442" cy="511334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6CD887E-87BE-C4E5-5B57-EAC560CBF6B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86067" y="1558923"/>
              <a:ext cx="5715000" cy="494030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A9AA698-2DEB-6E00-0A39-BC41F8AEE948}"/>
                </a:ext>
              </a:extLst>
            </p:cNvPr>
            <p:cNvSpPr/>
            <p:nvPr/>
          </p:nvSpPr>
          <p:spPr>
            <a:xfrm>
              <a:off x="5000625" y="4572000"/>
              <a:ext cx="1095375" cy="21002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2DC7E67-E72A-0436-58CE-5D50E02EA2A1}"/>
                </a:ext>
              </a:extLst>
            </p:cNvPr>
            <p:cNvSpPr/>
            <p:nvPr/>
          </p:nvSpPr>
          <p:spPr>
            <a:xfrm>
              <a:off x="5072065" y="3812632"/>
              <a:ext cx="671344" cy="10334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FCEB513-09BF-C87A-FD56-7A032161FBE1}"/>
                </a:ext>
              </a:extLst>
            </p:cNvPr>
            <p:cNvSpPr/>
            <p:nvPr/>
          </p:nvSpPr>
          <p:spPr>
            <a:xfrm>
              <a:off x="5114591" y="2029493"/>
              <a:ext cx="671344" cy="10334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9AF80704-5D77-F0F8-606E-35A1762E1262}"/>
              </a:ext>
            </a:extLst>
          </p:cNvPr>
          <p:cNvSpPr txBox="1"/>
          <p:nvPr/>
        </p:nvSpPr>
        <p:spPr>
          <a:xfrm>
            <a:off x="684474" y="6112725"/>
            <a:ext cx="31662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effectLst/>
                <a:latin typeface="Arial" panose="020B0604020202020204" pitchFamily="34" charset="0"/>
              </a:rPr>
              <a:t>Quint,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Drost</a:t>
            </a:r>
            <a:r>
              <a:rPr lang="en-GB" sz="1600" dirty="0">
                <a:effectLst/>
                <a:latin typeface="Arial" panose="020B0604020202020204" pitchFamily="34" charset="0"/>
              </a:rPr>
              <a:t> et al., Nature (2012)</a:t>
            </a:r>
            <a:endParaRPr lang="en-DE" sz="16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DFF2825-9D88-5044-F294-71FAAD18432E}"/>
              </a:ext>
            </a:extLst>
          </p:cNvPr>
          <p:cNvSpPr txBox="1"/>
          <p:nvPr/>
        </p:nvSpPr>
        <p:spPr>
          <a:xfrm>
            <a:off x="6451862" y="6231939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effectLst/>
                <a:latin typeface="Arial" panose="020B0604020202020204" pitchFamily="34" charset="0"/>
              </a:rPr>
              <a:t>Drost</a:t>
            </a:r>
            <a:r>
              <a:rPr lang="en-GB" sz="1600" dirty="0">
                <a:effectLst/>
                <a:latin typeface="Arial" panose="020B0604020202020204" pitchFamily="34" charset="0"/>
              </a:rPr>
              <a:t> et al., Mol. Biol.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Evol</a:t>
            </a:r>
            <a:r>
              <a:rPr lang="en-GB" sz="1600" dirty="0">
                <a:effectLst/>
                <a:latin typeface="Arial" panose="020B0604020202020204" pitchFamily="34" charset="0"/>
              </a:rPr>
              <a:t>. (2015)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9052387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Hourglass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in </a:t>
              </a:r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plants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9906A04A-263A-1BB0-B2DB-EDB9251A8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262" y="1630064"/>
            <a:ext cx="6994161" cy="499582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438F30A-E150-E3B9-7C37-C34D9EAA5D50}"/>
              </a:ext>
            </a:extLst>
          </p:cNvPr>
          <p:cNvSpPr txBox="1"/>
          <p:nvPr/>
        </p:nvSpPr>
        <p:spPr>
          <a:xfrm>
            <a:off x="7276321" y="6287339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effectLst/>
                <a:latin typeface="Arial" panose="020B0604020202020204" pitchFamily="34" charset="0"/>
              </a:rPr>
              <a:t>Drost</a:t>
            </a:r>
            <a:r>
              <a:rPr lang="en-GB" sz="1600" dirty="0">
                <a:effectLst/>
                <a:latin typeface="Arial" panose="020B0604020202020204" pitchFamily="34" charset="0"/>
              </a:rPr>
              <a:t> et al., Mol. Biol.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Evol</a:t>
            </a:r>
            <a:r>
              <a:rPr lang="en-GB" sz="1600" dirty="0">
                <a:effectLst/>
                <a:latin typeface="Arial" panose="020B0604020202020204" pitchFamily="34" charset="0"/>
              </a:rPr>
              <a:t>. (2015)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10537422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D03D49-B94D-7098-906C-CDC314B6ED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0226" y="5874096"/>
            <a:ext cx="914400" cy="901700"/>
          </a:xfr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071FB8-C09E-7BEE-4D5A-266B9450FAD4}"/>
              </a:ext>
            </a:extLst>
          </p:cNvPr>
          <p:cNvGrpSpPr/>
          <p:nvPr/>
        </p:nvGrpSpPr>
        <p:grpSpPr>
          <a:xfrm>
            <a:off x="0" y="537872"/>
            <a:ext cx="12192000" cy="849855"/>
            <a:chOff x="0" y="1936376"/>
            <a:chExt cx="12192000" cy="849855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281F30F-8932-59A6-0105-F7322280D497}"/>
                </a:ext>
              </a:extLst>
            </p:cNvPr>
            <p:cNvSpPr/>
            <p:nvPr/>
          </p:nvSpPr>
          <p:spPr>
            <a:xfrm>
              <a:off x="0" y="1936376"/>
              <a:ext cx="12192000" cy="849855"/>
            </a:xfrm>
            <a:prstGeom prst="rect">
              <a:avLst/>
            </a:prstGeom>
            <a:solidFill>
              <a:srgbClr val="00695F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DE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FAAE8DB-717C-5123-AF57-7131BF4F985C}"/>
                </a:ext>
              </a:extLst>
            </p:cNvPr>
            <p:cNvSpPr txBox="1"/>
            <p:nvPr/>
          </p:nvSpPr>
          <p:spPr>
            <a:xfrm>
              <a:off x="333488" y="1940442"/>
              <a:ext cx="1013370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Hourglass</a:t>
              </a:r>
              <a:r>
                <a:rPr lang="cs-CZ" sz="4800" dirty="0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 in </a:t>
              </a:r>
              <a:r>
                <a:rPr lang="cs-CZ" sz="4800" dirty="0" err="1">
                  <a:solidFill>
                    <a:schemeClr val="bg1"/>
                  </a:solidFill>
                  <a:latin typeface="Arial" panose="020B0604020202020204" pitchFamily="34" charset="0"/>
                  <a:ea typeface="Ayuthaya" pitchFamily="2" charset="-34"/>
                  <a:cs typeface="Arial" panose="020B0604020202020204" pitchFamily="34" charset="0"/>
                </a:rPr>
                <a:t>plants</a:t>
              </a:r>
              <a:endParaRPr lang="en-DE" sz="4800" dirty="0">
                <a:solidFill>
                  <a:schemeClr val="bg1"/>
                </a:solidFill>
                <a:latin typeface="Arial" panose="020B0604020202020204" pitchFamily="34" charset="0"/>
                <a:ea typeface="Ayuthaya" pitchFamily="2" charset="-34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340C966-A87A-5CD6-3F78-B437770AA1A2}"/>
              </a:ext>
            </a:extLst>
          </p:cNvPr>
          <p:cNvGrpSpPr/>
          <p:nvPr/>
        </p:nvGrpSpPr>
        <p:grpSpPr>
          <a:xfrm>
            <a:off x="6214321" y="2062188"/>
            <a:ext cx="5977679" cy="3302243"/>
            <a:chOff x="6214321" y="2062188"/>
            <a:chExt cx="5977679" cy="330224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F4CF06DF-E42B-42BA-5316-BD60B56E75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14321" y="2379761"/>
              <a:ext cx="5977679" cy="2984670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8E7A6B9-9AF4-8C11-ADA4-DFA5294A63E3}"/>
                </a:ext>
              </a:extLst>
            </p:cNvPr>
            <p:cNvSpPr/>
            <p:nvPr/>
          </p:nvSpPr>
          <p:spPr>
            <a:xfrm>
              <a:off x="7150309" y="2062188"/>
              <a:ext cx="1049315" cy="7250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D5E0289-0AF9-7AF2-9BEE-DA44E439101B}"/>
                </a:ext>
              </a:extLst>
            </p:cNvPr>
            <p:cNvSpPr/>
            <p:nvPr/>
          </p:nvSpPr>
          <p:spPr>
            <a:xfrm>
              <a:off x="8621839" y="2466024"/>
              <a:ext cx="1049315" cy="7250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CD6D495-978C-F450-875B-A6E8F87D3B2B}"/>
                </a:ext>
              </a:extLst>
            </p:cNvPr>
            <p:cNvSpPr/>
            <p:nvPr/>
          </p:nvSpPr>
          <p:spPr>
            <a:xfrm>
              <a:off x="11029357" y="2375186"/>
              <a:ext cx="1049315" cy="7250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D9C47FF-2CC6-8E12-F255-E5CF7FED253D}"/>
              </a:ext>
            </a:extLst>
          </p:cNvPr>
          <p:cNvGrpSpPr/>
          <p:nvPr/>
        </p:nvGrpSpPr>
        <p:grpSpPr>
          <a:xfrm>
            <a:off x="236642" y="2232414"/>
            <a:ext cx="5977679" cy="3132017"/>
            <a:chOff x="236642" y="2232414"/>
            <a:chExt cx="5977679" cy="3132017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05477F9-7949-FF58-20E7-E4A59AE5D69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6642" y="2232414"/>
              <a:ext cx="5977679" cy="3132017"/>
            </a:xfrm>
            <a:prstGeom prst="rect">
              <a:avLst/>
            </a:prstGeom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FEF9C0-E4BD-9F7D-A227-2C5BC5589B67}"/>
                </a:ext>
              </a:extLst>
            </p:cNvPr>
            <p:cNvSpPr/>
            <p:nvPr/>
          </p:nvSpPr>
          <p:spPr>
            <a:xfrm>
              <a:off x="1697287" y="2232414"/>
              <a:ext cx="1345716" cy="725085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DE"/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2D8694D3-BF4F-153E-F121-65B32802C74D}"/>
              </a:ext>
            </a:extLst>
          </p:cNvPr>
          <p:cNvSpPr txBox="1"/>
          <p:nvPr/>
        </p:nvSpPr>
        <p:spPr>
          <a:xfrm>
            <a:off x="2575009" y="5364431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S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eed</a:t>
            </a:r>
            <a:r>
              <a:rPr lang="en-GB" sz="1800" dirty="0">
                <a:latin typeface="Calibri" panose="020F0502020204030204" pitchFamily="34" charset="0"/>
                <a:cs typeface="Calibri" panose="020F0502020204030204" pitchFamily="34" charset="0"/>
              </a:rPr>
              <a:t> germination</a:t>
            </a:r>
            <a:endParaRPr lang="en-DE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952B3EF-64FA-9D20-517C-8F1C4A470AE3}"/>
              </a:ext>
            </a:extLst>
          </p:cNvPr>
          <p:cNvSpPr txBox="1"/>
          <p:nvPr/>
        </p:nvSpPr>
        <p:spPr>
          <a:xfrm>
            <a:off x="8590164" y="5364431"/>
            <a:ext cx="2053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DE" dirty="0"/>
              <a:t>Flow</a:t>
            </a:r>
            <a:r>
              <a:rPr lang="en-GB" sz="1800" dirty="0" err="1">
                <a:latin typeface="Calibri" panose="020F0502020204030204" pitchFamily="34" charset="0"/>
                <a:cs typeface="Calibri" panose="020F0502020204030204" pitchFamily="34" charset="0"/>
              </a:rPr>
              <a:t>ering</a:t>
            </a:r>
            <a:endParaRPr lang="en-DE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D0D0B41-F4C9-3F89-6F95-E4D37A329A03}"/>
              </a:ext>
            </a:extLst>
          </p:cNvPr>
          <p:cNvSpPr txBox="1"/>
          <p:nvPr/>
        </p:nvSpPr>
        <p:spPr>
          <a:xfrm>
            <a:off x="4898720" y="6017911"/>
            <a:ext cx="33009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 err="1">
                <a:effectLst/>
                <a:latin typeface="Arial" panose="020B0604020202020204" pitchFamily="34" charset="0"/>
              </a:rPr>
              <a:t>Drost</a:t>
            </a:r>
            <a:r>
              <a:rPr lang="en-GB" sz="1600" dirty="0">
                <a:effectLst/>
                <a:latin typeface="Arial" panose="020B0604020202020204" pitchFamily="34" charset="0"/>
              </a:rPr>
              <a:t> et al., Mol. Biol. </a:t>
            </a:r>
            <a:r>
              <a:rPr lang="en-GB" sz="1600" dirty="0" err="1">
                <a:effectLst/>
                <a:latin typeface="Arial" panose="020B0604020202020204" pitchFamily="34" charset="0"/>
              </a:rPr>
              <a:t>Evol</a:t>
            </a:r>
            <a:r>
              <a:rPr lang="en-GB" sz="1600" dirty="0">
                <a:effectLst/>
                <a:latin typeface="Arial" panose="020B0604020202020204" pitchFamily="34" charset="0"/>
              </a:rPr>
              <a:t>. (2015)</a:t>
            </a:r>
            <a:endParaRPr lang="en-DE" sz="1600" dirty="0"/>
          </a:p>
        </p:txBody>
      </p:sp>
    </p:spTree>
    <p:extLst>
      <p:ext uri="{BB962C8B-B14F-4D97-AF65-F5344CB8AC3E}">
        <p14:creationId xmlns:p14="http://schemas.microsoft.com/office/powerpoint/2010/main" val="3532431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9360</TotalTime>
  <Words>281</Words>
  <Application>Microsoft Macintosh PowerPoint</Application>
  <PresentationFormat>Widescreen</PresentationFormat>
  <Paragraphs>86</Paragraphs>
  <Slides>28</Slides>
  <Notes>17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3" baseType="lpstr">
      <vt:lpstr>Arial</vt:lpstr>
      <vt:lpstr>Calibri</vt:lpstr>
      <vt:lpstr>Calibri Light</vt:lpstr>
      <vt:lpstr>Cambria Math</vt:lpstr>
      <vt:lpstr>Office Theme</vt:lpstr>
      <vt:lpstr>Demystifying hourglass genes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for hourglass</dc:title>
  <dc:creator>Microsoft Office User</dc:creator>
  <cp:lastModifiedBy>Microsoft Office User</cp:lastModifiedBy>
  <cp:revision>2</cp:revision>
  <dcterms:created xsi:type="dcterms:W3CDTF">2023-05-24T19:06:11Z</dcterms:created>
  <dcterms:modified xsi:type="dcterms:W3CDTF">2023-05-31T07:07:07Z</dcterms:modified>
</cp:coreProperties>
</file>